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63" r:id="rId5"/>
    <p:sldId id="259" r:id="rId6"/>
    <p:sldId id="260" r:id="rId7"/>
    <p:sldId id="261" r:id="rId8"/>
    <p:sldId id="262" r:id="rId9"/>
    <p:sldId id="269" r:id="rId10"/>
    <p:sldId id="268"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ECECEC"/>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01" autoAdjust="0"/>
    <p:restoredTop sz="94660"/>
  </p:normalViewPr>
  <p:slideViewPr>
    <p:cSldViewPr snapToGrid="0">
      <p:cViewPr varScale="1">
        <p:scale>
          <a:sx n="128" d="100"/>
          <a:sy n="128" d="100"/>
        </p:scale>
        <p:origin x="10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465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0237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531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19314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0203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1163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2313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5819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273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0016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059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0638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823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8109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6661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7445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8/15/20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9992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8/15/20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73062755"/>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28" r:id="rId6"/>
    <p:sldLayoutId id="2147483734" r:id="rId7"/>
    <p:sldLayoutId id="2147483735" r:id="rId8"/>
    <p:sldLayoutId id="2147483736" r:id="rId9"/>
    <p:sldLayoutId id="2147483737" r:id="rId10"/>
    <p:sldLayoutId id="2147483727" r:id="rId11"/>
    <p:sldLayoutId id="2147483738" r:id="rId12"/>
    <p:sldLayoutId id="2147483743" r:id="rId13"/>
    <p:sldLayoutId id="2147483739" r:id="rId14"/>
    <p:sldLayoutId id="2147483740" r:id="rId15"/>
    <p:sldLayoutId id="2147483741" r:id="rId16"/>
    <p:sldLayoutId id="2147483742" r:id="rId17"/>
  </p:sldLayoutIdLst>
  <p:hf sldNum="0" hdr="0" ftr="0" dt="0"/>
  <p:txStyles>
    <p:titleStyle>
      <a:lvl1pPr algn="ctr" defTabSz="457200" rtl="0" eaLnBrk="1" latinLnBrk="0" hangingPunct="1">
        <a:lnSpc>
          <a:spcPct val="90000"/>
        </a:lnSpc>
        <a:spcBef>
          <a:spcPct val="0"/>
        </a:spcBef>
        <a:buNone/>
        <a:defRPr sz="48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hyperlink" Target="https://breakingapi.com/article-extraction-api" TargetMode="External"/><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Intellica.AI/vader-ibm-watson-or-textblob-which-is-better-for-unsupervised-sentiment-analysis-db4143a39445" TargetMode="External"/><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towardsdatascience.com/sentiment-analysis-vader-or-textblob-ff25514ac54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hyperlink" Target="https://towardsdatascience.com/ridge-and-lasso-regression-a-complete-guide-with-python-scikit-learn-e20e34bcbf0b" TargetMode="External"/><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24.gif"/><Relationship Id="rId4" Type="http://schemas.openxmlformats.org/officeDocument/2006/relationships/hyperlink" Target="https://towardsdatascience.com/feature-selection-using-regularisation-a3678b71e49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7857087"/>
          </a:xfrm>
          <a:prstGeom prst="rect">
            <a:avLst/>
          </a:prstGeom>
          <a:noFill/>
        </p:spPr>
        <p:txBody>
          <a:bodyPr wrap="square">
            <a:spAutoFit/>
          </a:bodyPr>
          <a:lstStyle/>
          <a:p>
            <a:pPr marL="0" marR="0">
              <a:lnSpc>
                <a:spcPct val="107000"/>
              </a:lnSpc>
              <a:spcBef>
                <a:spcPts val="0"/>
              </a:spcBef>
              <a:spcAft>
                <a:spcPts val="800"/>
              </a:spcAft>
            </a:pPr>
            <a:r>
              <a:rPr lang="en-US" sz="2400" b="1"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Project Overview:</a:t>
            </a:r>
            <a:endParaRPr lang="en-US" sz="18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Analyzing stock data in correlation to sentiments from different stock news sources and determining what (if there is any) impact it has on stock prices.</a:t>
            </a:r>
          </a:p>
          <a:p>
            <a:pPr marL="0" marR="0">
              <a:lnSpc>
                <a:spcPct val="107000"/>
              </a:lnSpc>
              <a:spcBef>
                <a:spcPts val="0"/>
              </a:spcBef>
              <a:spcAft>
                <a:spcPts val="800"/>
              </a:spcAft>
            </a:pPr>
            <a:r>
              <a:rPr lang="en-US" sz="1400" b="1"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Project Team:</a:t>
            </a:r>
            <a:r>
              <a:rPr lang="en-US"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Renae, Heena and Jatinder.</a:t>
            </a: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b="1"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Stock Data:</a:t>
            </a:r>
            <a:r>
              <a:rPr lang="en-US" sz="1400"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Ticker</a:t>
            </a: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TSLA. </a:t>
            </a:r>
          </a:p>
          <a:p>
            <a:pPr lvl="1">
              <a:lnSpc>
                <a:spcPct val="107000"/>
              </a:lnSpc>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 limit the scope of project and create a working prototype, we decided to look at one stock initially. We picked TSLA as it seems to have more daily news and articles than many other stocks.</a:t>
            </a:r>
          </a:p>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Stock prices source:</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yfinance.</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chose to use yfinance sdk to download historical stock prices as it was fairly easy to use and gave us all we needed in literally two lines of code.	</a:t>
            </a:r>
          </a:p>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Time period: </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year 2019 only. </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didn’t want to include 2020 as year 2020 has seen some unprecedented times and it would probably go down as an anomaly in the world history.</a:t>
            </a:r>
          </a:p>
          <a:p>
            <a:pPr marL="45720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65AEFD79-6064-4CF8-B5FC-B799245AA79C}"/>
              </a:ext>
            </a:extLst>
          </p:cNvPr>
          <p:cNvPicPr/>
          <p:nvPr/>
        </p:nvPicPr>
        <p:blipFill>
          <a:blip r:embed="rId3"/>
          <a:stretch>
            <a:fillRect/>
          </a:stretch>
        </p:blipFill>
        <p:spPr>
          <a:xfrm>
            <a:off x="4570122" y="2817091"/>
            <a:ext cx="464127" cy="438870"/>
          </a:xfrm>
          <a:prstGeom prst="rect">
            <a:avLst/>
          </a:prstGeom>
        </p:spPr>
      </p:pic>
      <p:pic>
        <p:nvPicPr>
          <p:cNvPr id="22" name="Picture 21">
            <a:extLst>
              <a:ext uri="{FF2B5EF4-FFF2-40B4-BE49-F238E27FC236}">
                <a16:creationId xmlns:a16="http://schemas.microsoft.com/office/drawing/2014/main" id="{54DC8E63-D909-48B9-8D70-8EEE31C6E60B}"/>
              </a:ext>
            </a:extLst>
          </p:cNvPr>
          <p:cNvPicPr/>
          <p:nvPr/>
        </p:nvPicPr>
        <p:blipFill>
          <a:blip r:embed="rId4"/>
          <a:stretch>
            <a:fillRect/>
          </a:stretch>
        </p:blipFill>
        <p:spPr>
          <a:xfrm>
            <a:off x="4083336" y="5643277"/>
            <a:ext cx="1901827" cy="1091973"/>
          </a:xfrm>
          <a:prstGeom prst="rect">
            <a:avLst/>
          </a:prstGeom>
        </p:spPr>
      </p:pic>
      <p:pic>
        <p:nvPicPr>
          <p:cNvPr id="24" name="Picture 23">
            <a:extLst>
              <a:ext uri="{FF2B5EF4-FFF2-40B4-BE49-F238E27FC236}">
                <a16:creationId xmlns:a16="http://schemas.microsoft.com/office/drawing/2014/main" id="{A20BB0C5-2B63-4A66-B2A5-B0E17BE3FFD0}"/>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489613" y="1480342"/>
            <a:ext cx="3012787" cy="1224663"/>
          </a:xfrm>
          <a:prstGeom prst="rect">
            <a:avLst/>
          </a:prstGeom>
        </p:spPr>
      </p:pic>
      <p:pic>
        <p:nvPicPr>
          <p:cNvPr id="32" name="Picture 31">
            <a:extLst>
              <a:ext uri="{FF2B5EF4-FFF2-40B4-BE49-F238E27FC236}">
                <a16:creationId xmlns:a16="http://schemas.microsoft.com/office/drawing/2014/main" id="{F375FF40-2ADE-4EF4-B33C-2478DAB283E8}"/>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9021618" y="809660"/>
            <a:ext cx="2909455" cy="2547901"/>
          </a:xfrm>
          <a:prstGeom prst="rect">
            <a:avLst/>
          </a:prstGeom>
        </p:spPr>
      </p:pic>
      <p:pic>
        <p:nvPicPr>
          <p:cNvPr id="34" name="Picture 33">
            <a:extLst>
              <a:ext uri="{FF2B5EF4-FFF2-40B4-BE49-F238E27FC236}">
                <a16:creationId xmlns:a16="http://schemas.microsoft.com/office/drawing/2014/main" id="{4A5568FB-2047-4D89-9BC8-2692EB51D8DF}"/>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6502400" y="1480342"/>
            <a:ext cx="2508249" cy="1224664"/>
          </a:xfrm>
          <a:prstGeom prst="rect">
            <a:avLst/>
          </a:prstGeom>
        </p:spPr>
      </p:pic>
    </p:spTree>
    <p:extLst>
      <p:ext uri="{BB962C8B-B14F-4D97-AF65-F5344CB8AC3E}">
        <p14:creationId xmlns:p14="http://schemas.microsoft.com/office/powerpoint/2010/main" val="307788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553690" y="251923"/>
            <a:ext cx="8823036" cy="6607258"/>
          </a:xfrm>
          <a:prstGeom prst="rect">
            <a:avLst/>
          </a:prstGeom>
          <a:noFill/>
        </p:spPr>
        <p:txBody>
          <a:bodyPr wrap="square">
            <a:spAutoFit/>
          </a:bodyPr>
          <a:lstStyle/>
          <a:p>
            <a:pPr marL="742950" lvl="1" indent="-285750">
              <a:lnSpc>
                <a:spcPct val="107000"/>
              </a:lnSpc>
              <a:spcAft>
                <a:spcPts val="800"/>
              </a:spcAft>
              <a:buFont typeface="Wingdings" panose="05000000000000000000" pitchFamily="2" charset="2"/>
              <a:buChar char="Ø"/>
            </a:pPr>
            <a:r>
              <a:rPr lang="en-US" sz="1400" b="1" dirty="0">
                <a:solidFill>
                  <a:schemeClr val="bg1"/>
                </a:solidFill>
                <a:latin typeface="Calibri" panose="020F0502020204030204" pitchFamily="34" charset="0"/>
                <a:cs typeface="Times New Roman" panose="02020603050405020304" pitchFamily="18" charset="0"/>
              </a:rPr>
              <a:t>Monte Carlo Results- Sentiments by News Source:</a:t>
            </a: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r>
              <a:rPr lang="en-US" sz="1400" i="1" dirty="0">
                <a:solidFill>
                  <a:schemeClr val="bg1"/>
                </a:solidFill>
                <a:latin typeface="Calibri" panose="020F0502020204030204" pitchFamily="34" charset="0"/>
                <a:cs typeface="Times New Roman" panose="02020603050405020304" pitchFamily="18" charset="0"/>
              </a:rPr>
              <a:t>	         </a:t>
            </a:r>
            <a:endParaRPr lang="en-US" sz="1200" i="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200" i="1" dirty="0">
              <a:solidFill>
                <a:schemeClr val="bg1"/>
              </a:solidFill>
              <a:latin typeface="Calibri" panose="020F0502020204030204" pitchFamily="34" charset="0"/>
              <a:cs typeface="Times New Roman" panose="02020603050405020304" pitchFamily="18" charset="0"/>
            </a:endParaRPr>
          </a:p>
          <a:p>
            <a:pPr>
              <a:lnSpc>
                <a:spcPct val="107000"/>
              </a:lnSpc>
              <a:spcAft>
                <a:spcPts val="800"/>
              </a:spcAft>
            </a:pPr>
            <a:endParaRPr lang="en-US" sz="12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i="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r>
              <a:rPr lang="en-US" sz="1600" i="1" dirty="0">
                <a:solidFill>
                  <a:schemeClr val="bg1"/>
                </a:solidFill>
                <a:latin typeface="Calibri" panose="020F0502020204030204" pitchFamily="34" charset="0"/>
                <a:cs typeface="Times New Roman" panose="02020603050405020304" pitchFamily="18" charset="0"/>
              </a:rPr>
              <a:t>	</a:t>
            </a:r>
            <a:endParaRPr lang="en-US" sz="1200" i="1" dirty="0">
              <a:solidFill>
                <a:schemeClr val="bg1"/>
              </a:solidFill>
              <a:latin typeface="Calibri" panose="020F0502020204030204" pitchFamily="34" charset="0"/>
              <a:cs typeface="Times New Roman" panose="02020603050405020304" pitchFamily="18" charset="0"/>
            </a:endParaRPr>
          </a:p>
        </p:txBody>
      </p:sp>
      <p:pic>
        <p:nvPicPr>
          <p:cNvPr id="3" name="Picture 2" descr="A screenshot of a social media post&#10;&#10;Description automatically generated">
            <a:extLst>
              <a:ext uri="{FF2B5EF4-FFF2-40B4-BE49-F238E27FC236}">
                <a16:creationId xmlns:a16="http://schemas.microsoft.com/office/drawing/2014/main" id="{F794E1FA-953E-4F13-81A0-38F1AAD0012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965208" y="544750"/>
            <a:ext cx="3722265" cy="261886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9CDF09F-30E3-4B92-AE4D-4195D3A3F64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966144" y="544750"/>
            <a:ext cx="3663370" cy="2618866"/>
          </a:xfrm>
          <a:prstGeom prst="rect">
            <a:avLst/>
          </a:prstGeom>
        </p:spPr>
      </p:pic>
      <p:pic>
        <p:nvPicPr>
          <p:cNvPr id="8" name="Picture 7">
            <a:extLst>
              <a:ext uri="{FF2B5EF4-FFF2-40B4-BE49-F238E27FC236}">
                <a16:creationId xmlns:a16="http://schemas.microsoft.com/office/drawing/2014/main" id="{83ED8CFA-4C5A-7D42-84EE-B35B134B6248}"/>
              </a:ext>
            </a:extLst>
          </p:cNvPr>
          <p:cNvPicPr/>
          <p:nvPr/>
        </p:nvPicPr>
        <p:blipFill>
          <a:blip r:embed="rId5">
            <a:extLst>
              <a:ext uri="{28A0092B-C50C-407E-A947-70E740481C1C}">
                <a14:useLocalDpi xmlns:a14="http://schemas.microsoft.com/office/drawing/2010/main" val="0"/>
              </a:ext>
            </a:extLst>
          </a:blip>
          <a:stretch>
            <a:fillRect/>
          </a:stretch>
        </p:blipFill>
        <p:spPr>
          <a:xfrm>
            <a:off x="3779471" y="3794825"/>
            <a:ext cx="3823542" cy="2571022"/>
          </a:xfrm>
          <a:prstGeom prst="rect">
            <a:avLst/>
          </a:prstGeom>
        </p:spPr>
      </p:pic>
      <p:pic>
        <p:nvPicPr>
          <p:cNvPr id="9" name="Picture 8">
            <a:extLst>
              <a:ext uri="{FF2B5EF4-FFF2-40B4-BE49-F238E27FC236}">
                <a16:creationId xmlns:a16="http://schemas.microsoft.com/office/drawing/2014/main" id="{F04DE728-65E2-704D-8564-200965DA9602}"/>
              </a:ext>
            </a:extLst>
          </p:cNvPr>
          <p:cNvPicPr/>
          <p:nvPr/>
        </p:nvPicPr>
        <p:blipFill>
          <a:blip r:embed="rId6">
            <a:extLst>
              <a:ext uri="{28A0092B-C50C-407E-A947-70E740481C1C}">
                <a14:useLocalDpi xmlns:a14="http://schemas.microsoft.com/office/drawing/2010/main" val="0"/>
              </a:ext>
            </a:extLst>
          </a:blip>
          <a:stretch>
            <a:fillRect/>
          </a:stretch>
        </p:blipFill>
        <p:spPr>
          <a:xfrm>
            <a:off x="7914569" y="3794825"/>
            <a:ext cx="3823541" cy="2597604"/>
          </a:xfrm>
          <a:prstGeom prst="rect">
            <a:avLst/>
          </a:prstGeom>
        </p:spPr>
      </p:pic>
      <p:graphicFrame>
        <p:nvGraphicFramePr>
          <p:cNvPr id="11" name="Table 10">
            <a:extLst>
              <a:ext uri="{FF2B5EF4-FFF2-40B4-BE49-F238E27FC236}">
                <a16:creationId xmlns:a16="http://schemas.microsoft.com/office/drawing/2014/main" id="{8CFF86F6-5E09-0D4B-A08C-72246FC4F3BF}"/>
              </a:ext>
            </a:extLst>
          </p:cNvPr>
          <p:cNvGraphicFramePr>
            <a:graphicFrameLocks noGrp="1"/>
          </p:cNvGraphicFramePr>
          <p:nvPr>
            <p:extLst>
              <p:ext uri="{D42A27DB-BD31-4B8C-83A1-F6EECF244321}">
                <p14:modId xmlns:p14="http://schemas.microsoft.com/office/powerpoint/2010/main" val="754764010"/>
              </p:ext>
            </p:extLst>
          </p:nvPr>
        </p:nvGraphicFramePr>
        <p:xfrm>
          <a:off x="3779471" y="3200400"/>
          <a:ext cx="8128000" cy="457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5642610"/>
                    </a:ext>
                  </a:extLst>
                </a:gridCol>
                <a:gridCol w="4064000">
                  <a:extLst>
                    <a:ext uri="{9D8B030D-6E8A-4147-A177-3AD203B41FA5}">
                      <a16:colId xmlns:a16="http://schemas.microsoft.com/office/drawing/2014/main" val="2210132468"/>
                    </a:ext>
                  </a:extLst>
                </a:gridCol>
              </a:tblGrid>
              <a:tr h="0">
                <a:tc>
                  <a:txBody>
                    <a:bodyPr/>
                    <a:lstStyle/>
                    <a:p>
                      <a:pPr algn="ctr"/>
                      <a:r>
                        <a:rPr lang="en-US" sz="1200" i="1" dirty="0">
                          <a:solidFill>
                            <a:schemeClr val="bg1"/>
                          </a:solidFill>
                          <a:latin typeface="Calibri" panose="020F0502020204030204" pitchFamily="34" charset="0"/>
                          <a:cs typeface="Calibri" panose="020F0502020204030204" pitchFamily="34" charset="0"/>
                        </a:rPr>
                        <a:t>Model 1 (Sentiments by News Source): Daily Returns and Motley </a:t>
                      </a:r>
                      <a:r>
                        <a:rPr lang="en-US" sz="1200" i="1" dirty="0" err="1">
                          <a:solidFill>
                            <a:schemeClr val="bg1"/>
                          </a:solidFill>
                          <a:latin typeface="Calibri" panose="020F0502020204030204" pitchFamily="34" charset="0"/>
                          <a:cs typeface="Calibri" panose="020F0502020204030204" pitchFamily="34" charset="0"/>
                        </a:rPr>
                        <a:t>Textblob</a:t>
                      </a:r>
                      <a:r>
                        <a:rPr lang="en-US" sz="1200" i="1" dirty="0">
                          <a:solidFill>
                            <a:schemeClr val="bg1"/>
                          </a:solidFill>
                          <a:latin typeface="Calibri" panose="020F0502020204030204" pitchFamily="34" charset="0"/>
                          <a:cs typeface="Calibri" panose="020F0502020204030204" pitchFamily="34" charset="0"/>
                        </a:rPr>
                        <a:t> Stemmed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i="1" dirty="0">
                          <a:solidFill>
                            <a:schemeClr val="bg1"/>
                          </a:solidFill>
                          <a:latin typeface="Calibri" panose="020F0502020204030204" pitchFamily="34" charset="0"/>
                          <a:cs typeface="Calibri" panose="020F0502020204030204" pitchFamily="34" charset="0"/>
                        </a:rPr>
                        <a:t>Model 2 (Sentiments by News Source): Daily Returns and Zacks </a:t>
                      </a:r>
                      <a:r>
                        <a:rPr lang="en-US" sz="1200" i="1" dirty="0" err="1">
                          <a:solidFill>
                            <a:schemeClr val="bg1"/>
                          </a:solidFill>
                          <a:latin typeface="Calibri" panose="020F0502020204030204" pitchFamily="34" charset="0"/>
                          <a:cs typeface="Calibri" panose="020F0502020204030204" pitchFamily="34" charset="0"/>
                        </a:rPr>
                        <a:t>Stocknews</a:t>
                      </a:r>
                      <a:endParaRPr lang="en-US" sz="1200" i="1" dirty="0">
                        <a:solidFill>
                          <a:schemeClr val="bg1"/>
                        </a:solidFill>
                        <a:latin typeface="Calibri" panose="020F0502020204030204" pitchFamily="34" charset="0"/>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66160438"/>
                  </a:ext>
                </a:extLst>
              </a:tr>
            </a:tbl>
          </a:graphicData>
        </a:graphic>
      </p:graphicFrame>
      <p:graphicFrame>
        <p:nvGraphicFramePr>
          <p:cNvPr id="12" name="Table 11">
            <a:extLst>
              <a:ext uri="{FF2B5EF4-FFF2-40B4-BE49-F238E27FC236}">
                <a16:creationId xmlns:a16="http://schemas.microsoft.com/office/drawing/2014/main" id="{86EDFAA2-8E79-DE4F-A29F-FF59DE15481E}"/>
              </a:ext>
            </a:extLst>
          </p:cNvPr>
          <p:cNvGraphicFramePr>
            <a:graphicFrameLocks noGrp="1"/>
          </p:cNvGraphicFramePr>
          <p:nvPr>
            <p:extLst>
              <p:ext uri="{D42A27DB-BD31-4B8C-83A1-F6EECF244321}">
                <p14:modId xmlns:p14="http://schemas.microsoft.com/office/powerpoint/2010/main" val="3397754220"/>
              </p:ext>
            </p:extLst>
          </p:nvPr>
        </p:nvGraphicFramePr>
        <p:xfrm>
          <a:off x="3720267" y="6437584"/>
          <a:ext cx="8128000" cy="457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5642610"/>
                    </a:ext>
                  </a:extLst>
                </a:gridCol>
                <a:gridCol w="4064000">
                  <a:extLst>
                    <a:ext uri="{9D8B030D-6E8A-4147-A177-3AD203B41FA5}">
                      <a16:colId xmlns:a16="http://schemas.microsoft.com/office/drawing/2014/main" val="2210132468"/>
                    </a:ext>
                  </a:extLst>
                </a:gridCol>
              </a:tblGrid>
              <a:tr h="0">
                <a:tc>
                  <a:txBody>
                    <a:bodyPr/>
                    <a:lstStyle/>
                    <a:p>
                      <a:pPr algn="ctr"/>
                      <a:r>
                        <a:rPr lang="en-US" sz="1200" i="1" dirty="0">
                          <a:solidFill>
                            <a:schemeClr val="bg1"/>
                          </a:solidFill>
                          <a:latin typeface="Calibri" panose="020F0502020204030204" pitchFamily="34" charset="0"/>
                          <a:cs typeface="Calibri" panose="020F0502020204030204" pitchFamily="34" charset="0"/>
                        </a:rPr>
                        <a:t>Model 1 (Sentiments by News Source): Winner Feature per Iteration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i="1" dirty="0">
                          <a:solidFill>
                            <a:schemeClr val="bg1"/>
                          </a:solidFill>
                          <a:latin typeface="Calibri" panose="020F0502020204030204" pitchFamily="34" charset="0"/>
                          <a:cs typeface="Calibri" panose="020F0502020204030204" pitchFamily="34" charset="0"/>
                        </a:rPr>
                        <a:t>Model 2 (Sentiments by News Source): Winner Feature per Iteration</a:t>
                      </a:r>
                    </a:p>
                  </a:txBody>
                  <a:tcPr>
                    <a:lnL w="12700" cmpd="sng">
                      <a:noFill/>
                    </a:lnL>
                    <a:noFill/>
                  </a:tcPr>
                </a:tc>
                <a:extLst>
                  <a:ext uri="{0D108BD9-81ED-4DB2-BD59-A6C34878D82A}">
                    <a16:rowId xmlns:a16="http://schemas.microsoft.com/office/drawing/2014/main" val="1066160438"/>
                  </a:ext>
                </a:extLst>
              </a:tr>
            </a:tbl>
          </a:graphicData>
        </a:graphic>
      </p:graphicFrame>
    </p:spTree>
    <p:extLst>
      <p:ext uri="{BB962C8B-B14F-4D97-AF65-F5344CB8AC3E}">
        <p14:creationId xmlns:p14="http://schemas.microsoft.com/office/powerpoint/2010/main" val="45980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553690" y="251923"/>
            <a:ext cx="8546161" cy="3441135"/>
          </a:xfrm>
          <a:prstGeom prst="rect">
            <a:avLst/>
          </a:prstGeom>
          <a:noFill/>
        </p:spPr>
        <p:txBody>
          <a:bodyPr wrap="square">
            <a:spAutoFit/>
          </a:bodyPr>
          <a:lstStyle/>
          <a:p>
            <a:pPr>
              <a:lnSpc>
                <a:spcPct val="107000"/>
              </a:lnSpc>
              <a:spcAft>
                <a:spcPts val="800"/>
              </a:spcAft>
            </a:pPr>
            <a:r>
              <a:rPr lang="en-US" sz="1400" b="1" u="sng" dirty="0">
                <a:solidFill>
                  <a:srgbClr val="002060"/>
                </a:solidFill>
                <a:latin typeface="Calibri" panose="020F0502020204030204" pitchFamily="34" charset="0"/>
                <a:cs typeface="Times New Roman" panose="02020603050405020304" pitchFamily="18" charset="0"/>
              </a:rPr>
              <a:t>Conclusion:</a:t>
            </a:r>
            <a:endParaRPr lang="en-US" sz="1400"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US" sz="1400" dirty="0">
                <a:solidFill>
                  <a:schemeClr val="bg1"/>
                </a:solidFill>
                <a:latin typeface="Calibri" panose="020F0502020204030204" pitchFamily="34" charset="0"/>
                <a:cs typeface="Times New Roman" panose="02020603050405020304" pitchFamily="18" charset="0"/>
              </a:rPr>
              <a:t>From analyzing the data, we confirmed that the overall winner shown on the </a:t>
            </a:r>
            <a:r>
              <a:rPr lang="en-US" sz="1400" dirty="0" err="1">
                <a:solidFill>
                  <a:schemeClr val="bg1"/>
                </a:solidFill>
                <a:latin typeface="Calibri" panose="020F0502020204030204" pitchFamily="34" charset="0"/>
                <a:cs typeface="Times New Roman" panose="02020603050405020304" pitchFamily="18" charset="0"/>
              </a:rPr>
              <a:t>hvplots</a:t>
            </a:r>
            <a:r>
              <a:rPr lang="en-US" sz="1400" dirty="0">
                <a:solidFill>
                  <a:schemeClr val="bg1"/>
                </a:solidFill>
                <a:latin typeface="Calibri" panose="020F0502020204030204" pitchFamily="34" charset="0"/>
                <a:cs typeface="Times New Roman" panose="02020603050405020304" pitchFamily="18" charset="0"/>
              </a:rPr>
              <a:t> isn’t necessarily the feature that won the most times over the 20 day iteration.  For the All Sentiment data frame, the textblob sentiment analysis has the most correlation to Tesla’s stock returns.  For the Sentiment by News Source data frame, Model 1 predicts that Motley Fool has the best correlation to Tesla’s stock returns, whereas Model 2 predicts Zacks has the best correlation. </a:t>
            </a:r>
          </a:p>
          <a:p>
            <a:pPr lvl="1"/>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lvl="1"/>
            <a:r>
              <a:rPr lang="en-US" sz="1400" b="1" i="1" u="sng" dirty="0">
                <a:solidFill>
                  <a:schemeClr val="bg1"/>
                </a:solidFill>
                <a:latin typeface="Calibri" panose="020F0502020204030204" pitchFamily="34" charset="0"/>
                <a:cs typeface="Times New Roman" panose="02020603050405020304" pitchFamily="18" charset="0"/>
              </a:rPr>
              <a:t>Enhancement Opportunities:</a:t>
            </a:r>
          </a:p>
          <a:p>
            <a:pPr marL="800100" lvl="1" indent="-342900">
              <a:buFont typeface="Courier New" panose="02070309020205020404" pitchFamily="49" charset="0"/>
              <a:buChar char="o"/>
            </a:pP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Run analysis over a longer period of time (current analysis is only for 9 months</a:t>
            </a:r>
          </a:p>
          <a:p>
            <a:pPr marL="800100" lvl="1" indent="-342900">
              <a:buFont typeface="Courier New" panose="02070309020205020404" pitchFamily="49" charset="0"/>
              <a:buChar char="o"/>
            </a:pP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mine for additional articles on stock for more sentiment analysis data</a:t>
            </a:r>
          </a:p>
          <a:p>
            <a:pPr marL="800100" lvl="1" indent="-342900">
              <a:buFont typeface="Courier New" panose="02070309020205020404" pitchFamily="49" charset="0"/>
              <a:buChar char="o"/>
            </a:pP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Further customization of sentiment analysis on given article</a:t>
            </a:r>
          </a:p>
          <a:p>
            <a:pPr marL="1257300" lvl="2" indent="-342900">
              <a:buFont typeface="Wingdings" panose="05000000000000000000" pitchFamily="2" charset="2"/>
              <a:buChar char="§"/>
            </a:pP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Determine if article was written for Tesla vs Tesla being mentioned in the article</a:t>
            </a:r>
          </a:p>
          <a:p>
            <a:pPr marL="800100" lvl="1" indent="-342900">
              <a:buFont typeface="Courier New" panose="02070309020205020404" pitchFamily="49" charset="0"/>
              <a:buChar char="o"/>
            </a:pP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Integrate volume of sales data and sell ‘type’ (industry vs retail) into regression analysis</a:t>
            </a:r>
          </a:p>
          <a:p>
            <a:pPr lvl="1">
              <a:lnSpc>
                <a:spcPct val="107000"/>
              </a:lnSpc>
              <a:spcAft>
                <a:spcPts val="800"/>
              </a:spcAft>
            </a:pPr>
            <a:endParaRPr lang="en-US"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CBD17BA-DE26-1D40-B979-350D9ED08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478" y="3784421"/>
            <a:ext cx="5240055" cy="2934431"/>
          </a:xfrm>
          <a:prstGeom prst="rect">
            <a:avLst/>
          </a:prstGeom>
        </p:spPr>
      </p:pic>
    </p:spTree>
    <p:extLst>
      <p:ext uri="{BB962C8B-B14F-4D97-AF65-F5344CB8AC3E}">
        <p14:creationId xmlns:p14="http://schemas.microsoft.com/office/powerpoint/2010/main" val="215866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8E8">
            <a:alpha val="71000"/>
          </a:srgbClr>
        </a:solidFill>
        <a:effectLst/>
      </p:bgPr>
    </p:bg>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pic>
        <p:nvPicPr>
          <p:cNvPr id="1030" name="Picture 6" descr="Download Thank You HD images for PPT, Whatsapp, Facebook download">
            <a:extLst>
              <a:ext uri="{FF2B5EF4-FFF2-40B4-BE49-F238E27FC236}">
                <a16:creationId xmlns:a16="http://schemas.microsoft.com/office/drawing/2014/main" id="{A8178C92-9584-4F60-90AB-4271297020BC}"/>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aturation sat="33000"/>
                    </a14:imgEffect>
                    <a14:imgEffect>
                      <a14:brightnessContrast bright="10000" contrast="39000"/>
                    </a14:imgEffect>
                  </a14:imgLayer>
                </a14:imgProps>
              </a:ext>
              <a:ext uri="{28A0092B-C50C-407E-A947-70E740481C1C}">
                <a14:useLocalDpi xmlns:a14="http://schemas.microsoft.com/office/drawing/2010/main" val="0"/>
              </a:ext>
            </a:extLst>
          </a:blip>
          <a:srcRect/>
          <a:stretch>
            <a:fillRect/>
          </a:stretch>
        </p:blipFill>
        <p:spPr bwMode="auto">
          <a:xfrm>
            <a:off x="3638751" y="1174897"/>
            <a:ext cx="8014587" cy="4508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50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12130244"/>
          </a:xfrm>
          <a:prstGeom prst="rect">
            <a:avLst/>
          </a:prstGeom>
          <a:noFill/>
        </p:spPr>
        <p:txBody>
          <a:bodyPr wrap="square">
            <a:spAutoFit/>
          </a:bodyPr>
          <a:lstStyle/>
          <a:p>
            <a:pPr marL="0" marR="0">
              <a:lnSpc>
                <a:spcPct val="107000"/>
              </a:lnSpc>
              <a:spcBef>
                <a:spcPts val="0"/>
              </a:spcBef>
              <a:spcAft>
                <a:spcPts val="800"/>
              </a:spcAft>
            </a:pPr>
            <a:r>
              <a:rPr lang="en-US" sz="1400" b="1" u="sng" dirty="0">
                <a:solidFill>
                  <a:srgbClr val="002060"/>
                </a:solidFill>
                <a:latin typeface="Calibri" panose="020F0502020204030204" pitchFamily="34" charset="0"/>
                <a:cs typeface="Times New Roman" panose="02020603050405020304" pitchFamily="18" charset="0"/>
              </a:rPr>
              <a:t>News/Articles Data: </a:t>
            </a:r>
          </a:p>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Stock news sources:</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stocknewsapi.com; breakingapi.com</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downloaded the TSLA articles from stocknewsapi.com for 2019. However, stocknewsapi.com didn’t give us the full articles. It provided news URLS, headlines and snippets though. It also provided it’s own sentiment analysis score that we decided to use as a comparison to our own sentiment analysis. To get the full news articles, we wrote a custom function that would take the news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url</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from stocknewsapi.com and pass it to breakingapi.com.</a:t>
            </a:r>
            <a:endParaRPr lang="en-US" sz="1400" i="1" dirty="0">
              <a:solidFill>
                <a:schemeClr val="bg1"/>
              </a:solidFill>
              <a:effectLst/>
              <a:latin typeface="Courier New" panose="02070309020205020404" pitchFamily="49" charset="0"/>
              <a:ea typeface="Calibri" panose="020F0502020204030204" pitchFamily="34" charset="0"/>
            </a:endParaRPr>
          </a:p>
          <a:p>
            <a:pPr lvl="1">
              <a:lnSpc>
                <a:spcPct val="107000"/>
              </a:lnSpc>
              <a:spcAft>
                <a:spcPts val="800"/>
              </a:spcAft>
            </a:pPr>
            <a:r>
              <a:rPr lang="en-US" sz="1200" i="1" dirty="0">
                <a:solidFill>
                  <a:schemeClr val="bg1"/>
                </a:solidFill>
                <a:effectLst/>
                <a:latin typeface="Courier New" panose="02070309020205020404" pitchFamily="49" charset="0"/>
                <a:ea typeface="Calibri" panose="020F0502020204030204" pitchFamily="34" charset="0"/>
              </a:rPr>
              <a:t>Dataframe created from data downloaded from Stocknewsapi:</a:t>
            </a:r>
          </a:p>
          <a:p>
            <a:pPr>
              <a:lnSpc>
                <a:spcPct val="107000"/>
              </a:lnSpc>
              <a:spcAft>
                <a:spcPts val="800"/>
              </a:spcAft>
            </a:pPr>
            <a:endParaRPr lang="en-US" sz="12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2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2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2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2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lnSpc>
                <a:spcPct val="107000"/>
              </a:lnSpc>
              <a:spcAft>
                <a:spcPts val="800"/>
              </a:spcAft>
            </a:pPr>
            <a:endParaRPr lang="en-US" sz="1200"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r>
              <a:rPr lang="en-US" sz="1200" i="1" dirty="0">
                <a:solidFill>
                  <a:schemeClr val="bg1"/>
                </a:solidFill>
                <a:latin typeface="Courier New" panose="02070309020205020404" pitchFamily="49" charset="0"/>
              </a:rPr>
              <a:t>Modified Dataframe after downloading full text from breakingapi.com:</a:t>
            </a: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Breakingapi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allows to extract the full article by passing on the article link to its API. More info at </a:t>
            </a:r>
            <a:r>
              <a:rPr lang="en-US" sz="1400"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https://breakingapi.com/article-extraction-api</a:t>
            </a:r>
            <a:br>
              <a:rPr lang="en-US" sz="14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14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marL="0"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28B00FA-1270-48A6-86F5-4D8EC44C821B}"/>
              </a:ext>
            </a:extLst>
          </p:cNvPr>
          <p:cNvPicPr/>
          <p:nvPr/>
        </p:nvPicPr>
        <p:blipFill>
          <a:blip r:embed="rId4"/>
          <a:stretch>
            <a:fillRect/>
          </a:stretch>
        </p:blipFill>
        <p:spPr>
          <a:xfrm>
            <a:off x="3952067" y="2187141"/>
            <a:ext cx="7656830" cy="1597025"/>
          </a:xfrm>
          <a:prstGeom prst="rect">
            <a:avLst/>
          </a:prstGeom>
        </p:spPr>
      </p:pic>
      <p:pic>
        <p:nvPicPr>
          <p:cNvPr id="4" name="Picture 3">
            <a:extLst>
              <a:ext uri="{FF2B5EF4-FFF2-40B4-BE49-F238E27FC236}">
                <a16:creationId xmlns:a16="http://schemas.microsoft.com/office/drawing/2014/main" id="{87204F32-4F68-4FF2-8E38-AA599A8541FC}"/>
              </a:ext>
            </a:extLst>
          </p:cNvPr>
          <p:cNvPicPr/>
          <p:nvPr/>
        </p:nvPicPr>
        <p:blipFill>
          <a:blip r:embed="rId5"/>
          <a:stretch>
            <a:fillRect/>
          </a:stretch>
        </p:blipFill>
        <p:spPr>
          <a:xfrm>
            <a:off x="3952067" y="4308752"/>
            <a:ext cx="7258685" cy="1484630"/>
          </a:xfrm>
          <a:prstGeom prst="rect">
            <a:avLst/>
          </a:prstGeom>
        </p:spPr>
      </p:pic>
    </p:spTree>
    <p:extLst>
      <p:ext uri="{BB962C8B-B14F-4D97-AF65-F5344CB8AC3E}">
        <p14:creationId xmlns:p14="http://schemas.microsoft.com/office/powerpoint/2010/main" val="467433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10916193"/>
          </a:xfrm>
          <a:prstGeom prst="rect">
            <a:avLst/>
          </a:prstGeom>
          <a:noFill/>
        </p:spPr>
        <p:txBody>
          <a:bodyPr wrap="square">
            <a:spAutoFit/>
          </a:bodyPr>
          <a:lstStyle/>
          <a:p>
            <a:pPr marL="0" marR="0">
              <a:lnSpc>
                <a:spcPct val="107000"/>
              </a:lnSpc>
              <a:spcBef>
                <a:spcPts val="0"/>
              </a:spcBef>
              <a:spcAft>
                <a:spcPts val="800"/>
              </a:spcAft>
            </a:pPr>
            <a:r>
              <a:rPr lang="en-US" sz="1400" b="1" u="sng" dirty="0">
                <a:solidFill>
                  <a:srgbClr val="002060"/>
                </a:solidFill>
                <a:latin typeface="Calibri" panose="020F0502020204030204" pitchFamily="34" charset="0"/>
                <a:cs typeface="Times New Roman" panose="02020603050405020304" pitchFamily="18" charset="0"/>
              </a:rPr>
              <a:t>Data preparation, cleaning and processing:</a:t>
            </a:r>
          </a:p>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Extracting sentiments from TSLA articles:</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 code.</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Sentiment analysis is a machine learning technique that detects polarity – positive or negative - within text. The models often focus on polarity but also on emotions e.g. angry, happy, sad, etc. or even intentions, interested or not interested. We only looked at polarity, a range of positive to negative, +1 to -1. </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Because our focus is on stock market returns, we looked at articles that spoke to a particular stock – Tesla in our case – and decided to see if sentiments of news articles do, in fact, have a bearing on stock prices. We only looked at the articles of 2 sources, The Motley Fool and Zacks Investment Research for the year 2019, 289 articles. Full texts of all 289 articles were processed through 2 different Sentiment Analysis Models:</a:t>
            </a:r>
          </a:p>
          <a:p>
            <a:pPr lvl="1">
              <a:lnSpc>
                <a:spcPct val="107000"/>
              </a:lnSpc>
            </a:pPr>
            <a:r>
              <a:rPr lang="en-US" sz="12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VADER</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(Valence Aware Dictionary and </a:t>
            </a:r>
            <a:r>
              <a:rPr lang="en-US" sz="1200" b="1"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sEntiment</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Reasoner) is a lexicon and rule-based sentiment analysis tool that is specifically attuned to sentiments in social media. This tool gives us 4 rating scores: Positive, Neutral, Negative, and Compound. Positive, Neutral, and Negative are given a ranking score within each document, with a Compound score for total polarity. The Compound score was used in our analysis. </a:t>
            </a:r>
          </a:p>
          <a:p>
            <a:pPr marL="914400" marR="0">
              <a:lnSpc>
                <a:spcPct val="107000"/>
              </a:lnSpc>
              <a:spcBef>
                <a:spcPts val="0"/>
              </a:spcBef>
              <a:spcAft>
                <a:spcPts val="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lvl="1">
              <a:lnSpc>
                <a:spcPct val="107000"/>
              </a:lnSpc>
            </a:pPr>
            <a:r>
              <a:rPr lang="en-US" sz="1200" b="1"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TextBlob</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is a python library for processing textual data. This tool gives us 2 ratings scores: Polarity and Subjectivity. The Subjectivity scored whether the document was objectively or subjectively weighted, while the Polarity score rated the article based on positive or negative sentiment. The Polarity score was used in our analysis. Unlike VADER, input text needs to be preprocessed to tokens, because of this we ran this model twice, we wanted to see if this had any effect on the polarity and the predictive power of the sentiment:</a:t>
            </a:r>
          </a:p>
          <a:p>
            <a:pPr marL="914400" marR="0">
              <a:lnSpc>
                <a:spcPct val="107000"/>
              </a:lnSpc>
              <a:spcBef>
                <a:spcPts val="0"/>
              </a:spcBef>
              <a:spcAft>
                <a:spcPts val="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1200150" lvl="2" indent="-285750">
              <a:lnSpc>
                <a:spcPct val="107000"/>
              </a:lnSpc>
              <a:buFont typeface="+mj-lt"/>
              <a:buAutoNum type="alphaLcPeriod"/>
            </a:pPr>
            <a:r>
              <a:rPr lang="en-US" sz="12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Lemmatizer</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breaks the word down to its root, dropping contractions, plurals, etc. </a:t>
            </a:r>
          </a:p>
          <a:p>
            <a:pPr marL="1200150" lvl="2" indent="-285750">
              <a:lnSpc>
                <a:spcPct val="107000"/>
              </a:lnSpc>
              <a:buFont typeface="+mj-lt"/>
              <a:buAutoNum type="alphaLcPeriod"/>
            </a:pPr>
            <a:r>
              <a:rPr lang="en-US" sz="12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PorterStemmer</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breaks the word down to its roots as does the </a:t>
            </a:r>
            <a:r>
              <a:rPr lang="en-US" sz="12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Lemmatizer</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however stemming is much stricter at stripping the words</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lvl="1">
              <a:lnSpc>
                <a:spcPct val="107000"/>
              </a:lnSpc>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also used a given polarity index from Stocknewsapi.  We took this analysis at face value.</a:t>
            </a:r>
          </a:p>
          <a:p>
            <a:pPr lvl="1">
              <a:lnSpc>
                <a:spcPct val="107000"/>
              </a:lnSpc>
            </a:pPr>
            <a:r>
              <a:rPr lang="en-US" sz="1400" u="sng"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https://medium.com/@Intellica.AI/vader-ibm-watson-or-textblob-which-is-better-for-unsupervised-    sentiment-analysis-db4143a39445</a:t>
            </a:r>
            <a:endParaRPr lang="en-US"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400" u="sng"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https://towardsdatascience.com/sentiment-analysis-vader-or-textblob-ff25514ac540</a:t>
            </a:r>
            <a:endParaRPr lang="en-US"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6456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1140569"/>
          </a:xfrm>
          <a:prstGeom prst="rect">
            <a:avLst/>
          </a:prstGeom>
          <a:noFill/>
        </p:spPr>
        <p:txBody>
          <a:bodyPr wrap="square">
            <a:spAutoFit/>
          </a:bodyPr>
          <a:lstStyle/>
          <a:p>
            <a:pPr marL="0" marR="0">
              <a:lnSpc>
                <a:spcPct val="107000"/>
              </a:lnSpc>
              <a:spcBef>
                <a:spcPts val="0"/>
              </a:spcBef>
              <a:spcAft>
                <a:spcPts val="800"/>
              </a:spcAft>
            </a:pPr>
            <a:r>
              <a:rPr lang="en-US"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Graphs - </a:t>
            </a:r>
            <a:r>
              <a:rPr lang="en-US" sz="1400" b="1"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Sentiment Analysis:</a:t>
            </a:r>
            <a:endParaRPr lang="en-US" sz="14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916D328-8066-4CFB-AF91-FF51C51D4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595" y="271244"/>
            <a:ext cx="4259442" cy="3356751"/>
          </a:xfrm>
          <a:prstGeom prst="rect">
            <a:avLst/>
          </a:prstGeom>
        </p:spPr>
      </p:pic>
      <p:pic>
        <p:nvPicPr>
          <p:cNvPr id="7" name="Picture 6">
            <a:extLst>
              <a:ext uri="{FF2B5EF4-FFF2-40B4-BE49-F238E27FC236}">
                <a16:creationId xmlns:a16="http://schemas.microsoft.com/office/drawing/2014/main" id="{D84B6D8D-076A-4A1E-A6F2-00A904782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6284" y="3701520"/>
            <a:ext cx="3811528" cy="3082954"/>
          </a:xfrm>
          <a:prstGeom prst="rect">
            <a:avLst/>
          </a:prstGeom>
        </p:spPr>
      </p:pic>
      <p:pic>
        <p:nvPicPr>
          <p:cNvPr id="9" name="Picture 8">
            <a:extLst>
              <a:ext uri="{FF2B5EF4-FFF2-40B4-BE49-F238E27FC236}">
                <a16:creationId xmlns:a16="http://schemas.microsoft.com/office/drawing/2014/main" id="{9232BFDB-8626-4F61-AA07-2ADBA6A670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4595" y="3701520"/>
            <a:ext cx="4259442" cy="3082954"/>
          </a:xfrm>
          <a:prstGeom prst="rect">
            <a:avLst/>
          </a:prstGeom>
        </p:spPr>
      </p:pic>
      <p:pic>
        <p:nvPicPr>
          <p:cNvPr id="4" name="Picture 3">
            <a:extLst>
              <a:ext uri="{FF2B5EF4-FFF2-40B4-BE49-F238E27FC236}">
                <a16:creationId xmlns:a16="http://schemas.microsoft.com/office/drawing/2014/main" id="{AA2C51A6-03A3-471E-944E-B13812130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6284" y="304800"/>
            <a:ext cx="3811528" cy="3323194"/>
          </a:xfrm>
          <a:prstGeom prst="rect">
            <a:avLst/>
          </a:prstGeom>
        </p:spPr>
      </p:pic>
    </p:spTree>
    <p:extLst>
      <p:ext uri="{BB962C8B-B14F-4D97-AF65-F5344CB8AC3E}">
        <p14:creationId xmlns:p14="http://schemas.microsoft.com/office/powerpoint/2010/main" val="183486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4503925"/>
          </a:xfrm>
          <a:prstGeom prst="rect">
            <a:avLst/>
          </a:prstGeom>
          <a:noFill/>
        </p:spPr>
        <p:txBody>
          <a:bodyPr wrap="square">
            <a:spAutoFit/>
          </a:bodyPr>
          <a:lstStyle/>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Merging stock prices and stock news sentiment data:</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 code.</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created dataframes containing TSLA stock data, sentiment analysis from stocknewsapi and CSV files created by our custom code and joined them to create a final dataframe that was used for regression analysis.</a:t>
            </a:r>
          </a:p>
          <a:p>
            <a:pPr lvl="1"/>
            <a:endParaRPr lang="en-US" sz="1400" i="1" dirty="0">
              <a:solidFill>
                <a:schemeClr val="bg1"/>
              </a:solidFill>
              <a:effectLst/>
              <a:latin typeface="Courier New" panose="02070309020205020404" pitchFamily="49" charset="0"/>
              <a:ea typeface="Calibri" panose="020F0502020204030204" pitchFamily="34" charset="0"/>
            </a:endParaRPr>
          </a:p>
          <a:p>
            <a:pPr lvl="1"/>
            <a:r>
              <a:rPr lang="en-US" sz="1400" i="1" dirty="0">
                <a:solidFill>
                  <a:schemeClr val="bg1"/>
                </a:solidFill>
                <a:effectLst/>
                <a:latin typeface="Courier New" panose="02070309020205020404" pitchFamily="49" charset="0"/>
                <a:ea typeface="Calibri" panose="020F0502020204030204" pitchFamily="34" charset="0"/>
              </a:rPr>
              <a:t>Stocknewsapi sentiment translated to a numeric value: </a:t>
            </a:r>
          </a:p>
          <a:p>
            <a:pPr lvl="1"/>
            <a:endParaRPr lang="en-US" sz="1400" b="1" i="1" u="sng"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r>
              <a:rPr lang="en-US" sz="1400" i="1" dirty="0">
                <a:solidFill>
                  <a:schemeClr val="bg1"/>
                </a:solidFill>
                <a:latin typeface="Courier New" panose="02070309020205020404" pitchFamily="49" charset="0"/>
              </a:rPr>
              <a:t>Added sentiments from our custom code to the above dataframe:</a:t>
            </a:r>
          </a:p>
          <a:p>
            <a:pPr lvl="1"/>
            <a:endParaRPr lang="en-US" sz="1400" i="1" dirty="0">
              <a:solidFill>
                <a:schemeClr val="bg1"/>
              </a:solidFill>
              <a:latin typeface="Courier New" panose="02070309020205020404" pitchFamily="49" charset="0"/>
            </a:endParaRPr>
          </a:p>
          <a:p>
            <a:pPr marL="0"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AB35A90-0808-4F57-8A8E-C4427EE40738}"/>
              </a:ext>
            </a:extLst>
          </p:cNvPr>
          <p:cNvPicPr/>
          <p:nvPr/>
        </p:nvPicPr>
        <p:blipFill>
          <a:blip r:embed="rId3"/>
          <a:stretch>
            <a:fillRect/>
          </a:stretch>
        </p:blipFill>
        <p:spPr>
          <a:xfrm>
            <a:off x="3935239" y="1638897"/>
            <a:ext cx="7690485" cy="1762386"/>
          </a:xfrm>
          <a:prstGeom prst="rect">
            <a:avLst/>
          </a:prstGeom>
        </p:spPr>
      </p:pic>
      <p:pic>
        <p:nvPicPr>
          <p:cNvPr id="3" name="Picture 2">
            <a:extLst>
              <a:ext uri="{FF2B5EF4-FFF2-40B4-BE49-F238E27FC236}">
                <a16:creationId xmlns:a16="http://schemas.microsoft.com/office/drawing/2014/main" id="{BE21D8C9-0079-42A4-A70B-D83DCCB86B0C}"/>
              </a:ext>
            </a:extLst>
          </p:cNvPr>
          <p:cNvPicPr/>
          <p:nvPr/>
        </p:nvPicPr>
        <p:blipFill>
          <a:blip r:embed="rId4"/>
          <a:stretch>
            <a:fillRect/>
          </a:stretch>
        </p:blipFill>
        <p:spPr>
          <a:xfrm>
            <a:off x="3907530" y="3992972"/>
            <a:ext cx="7718194" cy="1946564"/>
          </a:xfrm>
          <a:prstGeom prst="rect">
            <a:avLst/>
          </a:prstGeom>
        </p:spPr>
      </p:pic>
    </p:spTree>
    <p:extLst>
      <p:ext uri="{BB962C8B-B14F-4D97-AF65-F5344CB8AC3E}">
        <p14:creationId xmlns:p14="http://schemas.microsoft.com/office/powerpoint/2010/main" val="2177194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8307146"/>
          </a:xfrm>
          <a:prstGeom prst="rect">
            <a:avLst/>
          </a:prstGeom>
          <a:noFill/>
        </p:spPr>
        <p:txBody>
          <a:bodyPr wrap="square">
            <a:spAutoFit/>
          </a:bodyPr>
          <a:lstStyle/>
          <a:p>
            <a:pPr marL="457200" marR="0">
              <a:lnSpc>
                <a:spcPct val="107000"/>
              </a:lnSpc>
              <a:spcBef>
                <a:spcPts val="0"/>
              </a:spcBef>
              <a:spcAft>
                <a:spcPts val="800"/>
              </a:spcAft>
            </a:pPr>
            <a:r>
              <a:rPr lang="en-US" sz="1400" i="1" dirty="0">
                <a:solidFill>
                  <a:schemeClr val="bg1"/>
                </a:solidFill>
                <a:effectLst/>
                <a:latin typeface="Courier New" panose="02070309020205020404" pitchFamily="49" charset="0"/>
                <a:ea typeface="Calibri" panose="020F0502020204030204" pitchFamily="34" charset="0"/>
              </a:rPr>
              <a:t>Cleaned-up dataframe containing only the columns we needed:</a:t>
            </a: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400" i="1" dirty="0">
                <a:solidFill>
                  <a:schemeClr val="bg1"/>
                </a:solidFill>
                <a:latin typeface="Courier New" panose="02070309020205020404" pitchFamily="49" charset="0"/>
              </a:rPr>
              <a:t>Merged Tesla stock closing prices for the respective dates:</a:t>
            </a: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a:lnSpc>
                <a:spcPct val="107000"/>
              </a:lnSpc>
              <a:spcAft>
                <a:spcPts val="800"/>
              </a:spcAft>
            </a:pPr>
            <a:r>
              <a:rPr lang="en-US" sz="1400" b="1" i="1" dirty="0">
                <a:solidFill>
                  <a:srgbClr val="002060"/>
                </a:solidFill>
                <a:latin typeface="Calibri" panose="020F0502020204030204" pitchFamily="34" charset="0"/>
                <a:cs typeface="Times New Roman" panose="02020603050405020304" pitchFamily="18" charset="0"/>
              </a:rPr>
              <a:t>*This was our Dataframe number 1 for regression analysis – grouped by date only</a:t>
            </a:r>
            <a:r>
              <a:rPr lang="en-US" sz="1400" b="1" i="1" kern="1800" dirty="0">
                <a:effectLst/>
                <a:latin typeface="Segoe UI" panose="020B0502040204020203" pitchFamily="34"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400" i="1" dirty="0">
                <a:solidFill>
                  <a:schemeClr val="bg1"/>
                </a:solidFill>
                <a:latin typeface="Courier New" panose="02070309020205020404" pitchFamily="49" charset="0"/>
              </a:rPr>
              <a:t> </a:t>
            </a:r>
          </a:p>
          <a:p>
            <a:pPr marL="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92B04EF-148A-4C25-8BCD-239891201B7B}"/>
              </a:ext>
            </a:extLst>
          </p:cNvPr>
          <p:cNvPicPr/>
          <p:nvPr/>
        </p:nvPicPr>
        <p:blipFill>
          <a:blip r:embed="rId3"/>
          <a:stretch>
            <a:fillRect/>
          </a:stretch>
        </p:blipFill>
        <p:spPr>
          <a:xfrm>
            <a:off x="3921183" y="323273"/>
            <a:ext cx="6451254" cy="2512291"/>
          </a:xfrm>
          <a:prstGeom prst="rect">
            <a:avLst/>
          </a:prstGeom>
        </p:spPr>
      </p:pic>
      <p:pic>
        <p:nvPicPr>
          <p:cNvPr id="4" name="Picture 3">
            <a:extLst>
              <a:ext uri="{FF2B5EF4-FFF2-40B4-BE49-F238E27FC236}">
                <a16:creationId xmlns:a16="http://schemas.microsoft.com/office/drawing/2014/main" id="{B428712A-2BAB-4E11-B85D-32266E601D61}"/>
              </a:ext>
            </a:extLst>
          </p:cNvPr>
          <p:cNvPicPr/>
          <p:nvPr/>
        </p:nvPicPr>
        <p:blipFill>
          <a:blip r:embed="rId4"/>
          <a:stretch>
            <a:fillRect/>
          </a:stretch>
        </p:blipFill>
        <p:spPr>
          <a:xfrm>
            <a:off x="3921183" y="3304189"/>
            <a:ext cx="6555162" cy="2934974"/>
          </a:xfrm>
          <a:prstGeom prst="rect">
            <a:avLst/>
          </a:prstGeom>
        </p:spPr>
      </p:pic>
    </p:spTree>
    <p:extLst>
      <p:ext uri="{BB962C8B-B14F-4D97-AF65-F5344CB8AC3E}">
        <p14:creationId xmlns:p14="http://schemas.microsoft.com/office/powerpoint/2010/main" val="345500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165764" y="0"/>
            <a:ext cx="8823036" cy="7169335"/>
          </a:xfrm>
          <a:prstGeom prst="rect">
            <a:avLst/>
          </a:prstGeom>
          <a:noFill/>
        </p:spPr>
        <p:txBody>
          <a:bodyPr wrap="square">
            <a:spAutoFit/>
          </a:bodyPr>
          <a:lstStyle/>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Dataframe grouped by date and source:</a:t>
            </a: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400" i="1" dirty="0" err="1">
                <a:solidFill>
                  <a:schemeClr val="bg1"/>
                </a:solidFill>
                <a:latin typeface="Courier New" panose="02070309020205020404" pitchFamily="49" charset="0"/>
                <a:cs typeface="Times New Roman" panose="02020603050405020304" pitchFamily="18" charset="0"/>
              </a:rPr>
              <a:t>Source_name</a:t>
            </a:r>
            <a:r>
              <a:rPr lang="en-US" sz="1400" i="1" dirty="0">
                <a:solidFill>
                  <a:schemeClr val="bg1"/>
                </a:solidFill>
                <a:latin typeface="Courier New" panose="02070309020205020404" pitchFamily="49" charset="0"/>
                <a:cs typeface="Times New Roman" panose="02020603050405020304" pitchFamily="18" charset="0"/>
              </a:rPr>
              <a:t> values transposed to columns:</a:t>
            </a: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i="1"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US" sz="1400" b="1" i="1" dirty="0">
                <a:solidFill>
                  <a:srgbClr val="002060"/>
                </a:solidFill>
                <a:latin typeface="Calibri" panose="020F0502020204030204" pitchFamily="34" charset="0"/>
                <a:cs typeface="Times New Roman" panose="02020603050405020304" pitchFamily="18" charset="0"/>
              </a:rPr>
              <a:t>**This was our Dataframe number 2 for regression analysis – grouped by date and source.</a:t>
            </a:r>
          </a:p>
          <a:p>
            <a:pPr marL="0" marR="0">
              <a:lnSpc>
                <a:spcPct val="107000"/>
              </a:lnSpc>
              <a:spcBef>
                <a:spcPts val="0"/>
              </a:spcBef>
              <a:spcAft>
                <a:spcPts val="800"/>
              </a:spcAft>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39C5900-25DE-4EA9-B0DB-392499BBC3AD}"/>
              </a:ext>
            </a:extLst>
          </p:cNvPr>
          <p:cNvPicPr/>
          <p:nvPr/>
        </p:nvPicPr>
        <p:blipFill>
          <a:blip r:embed="rId3"/>
          <a:stretch>
            <a:fillRect/>
          </a:stretch>
        </p:blipFill>
        <p:spPr>
          <a:xfrm>
            <a:off x="3718155" y="651336"/>
            <a:ext cx="6201699" cy="2754198"/>
          </a:xfrm>
          <a:prstGeom prst="rect">
            <a:avLst/>
          </a:prstGeom>
        </p:spPr>
      </p:pic>
      <p:pic>
        <p:nvPicPr>
          <p:cNvPr id="3" name="Picture 2">
            <a:extLst>
              <a:ext uri="{FF2B5EF4-FFF2-40B4-BE49-F238E27FC236}">
                <a16:creationId xmlns:a16="http://schemas.microsoft.com/office/drawing/2014/main" id="{32BDBEC0-7280-447A-99FB-B5F71F2B2CAE}"/>
              </a:ext>
            </a:extLst>
          </p:cNvPr>
          <p:cNvPicPr/>
          <p:nvPr/>
        </p:nvPicPr>
        <p:blipFill>
          <a:blip r:embed="rId4"/>
          <a:stretch>
            <a:fillRect/>
          </a:stretch>
        </p:blipFill>
        <p:spPr>
          <a:xfrm>
            <a:off x="3718155" y="4556600"/>
            <a:ext cx="8098790" cy="801457"/>
          </a:xfrm>
          <a:prstGeom prst="rect">
            <a:avLst/>
          </a:prstGeom>
        </p:spPr>
      </p:pic>
    </p:spTree>
    <p:extLst>
      <p:ext uri="{BB962C8B-B14F-4D97-AF65-F5344CB8AC3E}">
        <p14:creationId xmlns:p14="http://schemas.microsoft.com/office/powerpoint/2010/main" val="2341601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3405419"/>
          </a:xfrm>
          <a:prstGeom prst="rect">
            <a:avLst/>
          </a:prstGeom>
          <a:noFill/>
        </p:spPr>
        <p:txBody>
          <a:bodyPr wrap="square">
            <a:spAutoFit/>
          </a:bodyPr>
          <a:lstStyle/>
          <a:p>
            <a:pPr marL="0" marR="0">
              <a:lnSpc>
                <a:spcPct val="107000"/>
              </a:lnSpc>
              <a:spcBef>
                <a:spcPts val="0"/>
              </a:spcBef>
              <a:spcAft>
                <a:spcPts val="800"/>
              </a:spcAft>
            </a:pPr>
            <a:r>
              <a:rPr lang="en-US" sz="1400" b="1" u="sng" dirty="0">
                <a:solidFill>
                  <a:srgbClr val="002060"/>
                </a:solidFill>
                <a:latin typeface="Calibri" panose="020F0502020204030204" pitchFamily="34" charset="0"/>
                <a:cs typeface="Times New Roman" panose="02020603050405020304" pitchFamily="18" charset="0"/>
              </a:rPr>
              <a:t>Regression Analysis: </a:t>
            </a:r>
          </a:p>
          <a:p>
            <a:pPr marL="0" marR="0">
              <a:lnSpc>
                <a:spcPct val="107000"/>
              </a:lnSpc>
              <a:spcBef>
                <a:spcPts val="0"/>
              </a:spcBef>
              <a:spcAft>
                <a:spcPts val="800"/>
              </a:spcAft>
            </a:pPr>
            <a:r>
              <a:rPr lang="en-US" sz="1400" b="1" dirty="0">
                <a:solidFill>
                  <a:schemeClr val="bg1"/>
                </a:solidFill>
                <a:latin typeface="Calibri" panose="020F0502020204030204" pitchFamily="34" charset="0"/>
                <a:cs typeface="Times New Roman" panose="02020603050405020304" pitchFamily="18" charset="0"/>
              </a:rPr>
              <a:t>Sentiment Analysis Data Preparation:</a:t>
            </a:r>
          </a:p>
          <a:p>
            <a:pPr marL="800100" lvl="1" indent="-342900">
              <a:buFont typeface="Arial" panose="020B0604020202020204" pitchFamily="34" charset="0"/>
              <a:buChar char="•"/>
            </a:pPr>
            <a:r>
              <a:rPr lang="en-US" sz="1400" dirty="0">
                <a:solidFill>
                  <a:schemeClr val="bg1"/>
                </a:solidFill>
                <a:latin typeface="Calibri" panose="020F0502020204030204" pitchFamily="34" charset="0"/>
                <a:cs typeface="Times New Roman" panose="02020603050405020304" pitchFamily="18" charset="0"/>
              </a:rPr>
              <a:t>News articles for Tesla were not available for every trading day</a:t>
            </a:r>
          </a:p>
          <a:p>
            <a:pPr marL="800100" lvl="1" indent="-342900">
              <a:buFont typeface="Arial" panose="020B0604020202020204" pitchFamily="34" charset="0"/>
              <a:buChar char="•"/>
            </a:pPr>
            <a:r>
              <a:rPr lang="en-US" sz="1400" dirty="0">
                <a:solidFill>
                  <a:schemeClr val="bg1"/>
                </a:solidFill>
                <a:latin typeface="Calibri" panose="020F0502020204030204" pitchFamily="34" charset="0"/>
                <a:cs typeface="Times New Roman" panose="02020603050405020304" pitchFamily="18" charset="0"/>
              </a:rPr>
              <a:t>Filled missing sentiment analysis with hysteresis prior to regression analysis</a:t>
            </a:r>
          </a:p>
          <a:p>
            <a:pPr marR="0" lvl="0">
              <a:spcBef>
                <a:spcPts val="0"/>
              </a:spcBef>
              <a:spcAft>
                <a:spcPts val="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R="0" lvl="0">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Monte Carlo Regression Analysis:</a:t>
            </a:r>
          </a:p>
          <a:p>
            <a:pPr lvl="1"/>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monte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carlo</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analysis was performed on 2 sentiment analysis data frames (All Sentiments and Sentiments by News Source) to determine which feature (sentiment analysis) has the best correlation to Tesla’s daily returns. The analysis was performed using two different monte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carlo</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functions which iterated over 20 days. </a:t>
            </a:r>
          </a:p>
          <a:p>
            <a:pPr marL="800100" lvl="1" indent="-342900">
              <a:buFont typeface="+mj-lt"/>
              <a:buAutoNum type="arabicParenR"/>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1: Lasso Regression</a:t>
            </a:r>
          </a:p>
          <a:p>
            <a:pPr marL="1257300" lvl="2" indent="-342900">
              <a:buFont typeface="Arial" panose="020B0604020202020204" pitchFamily="34" charset="0"/>
              <a:buChar char="•"/>
            </a:pPr>
            <a:r>
              <a:rPr lang="en-US" sz="1400"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https://towardsdatascience.com/ridge-and-lasso-regression-a-complete-guide-with-python-scikit-learn-e20e34bcbf0b</a:t>
            </a:r>
            <a:endParaRPr lang="en-US"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arenR"/>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2: Lasso Regression using LogisticRegression</a:t>
            </a:r>
          </a:p>
          <a:p>
            <a:pPr marL="1257300" lvl="2" indent="-342900">
              <a:buFont typeface="Arial" panose="020B0604020202020204" pitchFamily="34" charset="0"/>
              <a:buChar char="•"/>
            </a:pPr>
            <a:r>
              <a:rPr lang="en-US" sz="1400"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https://towardsdatascience.com/feature-selection-using-regularisation-a3678b71e499</a:t>
            </a:r>
            <a:endParaRPr lang="en-US"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B06FFE3D-C273-9B49-9A7E-F6B62F03D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782" y="3906732"/>
            <a:ext cx="6002198" cy="2503774"/>
          </a:xfrm>
          <a:prstGeom prst="rect">
            <a:avLst/>
          </a:prstGeom>
        </p:spPr>
      </p:pic>
    </p:spTree>
    <p:extLst>
      <p:ext uri="{BB962C8B-B14F-4D97-AF65-F5344CB8AC3E}">
        <p14:creationId xmlns:p14="http://schemas.microsoft.com/office/powerpoint/2010/main" val="2886404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6608669"/>
          </a:xfrm>
          <a:prstGeom prst="rect">
            <a:avLst/>
          </a:prstGeom>
          <a:noFill/>
        </p:spPr>
        <p:txBody>
          <a:bodyPr wrap="square">
            <a:spAutoFit/>
          </a:bodyPr>
          <a:lstStyle/>
          <a:p>
            <a:pPr marL="742950" lvl="1" indent="-285750">
              <a:lnSpc>
                <a:spcPct val="107000"/>
              </a:lnSpc>
              <a:spcAft>
                <a:spcPts val="800"/>
              </a:spcAft>
              <a:buFont typeface="Wingdings" panose="05000000000000000000" pitchFamily="2" charset="2"/>
              <a:buChar char="Ø"/>
            </a:pPr>
            <a:r>
              <a:rPr lang="en-US" sz="1400" b="1" dirty="0">
                <a:solidFill>
                  <a:schemeClr val="bg1"/>
                </a:solidFill>
                <a:latin typeface="Calibri" panose="020F0502020204030204" pitchFamily="34" charset="0"/>
                <a:cs typeface="Times New Roman" panose="02020603050405020304" pitchFamily="18" charset="0"/>
              </a:rPr>
              <a:t>Monte Carlo Results- All Sentiments:</a:t>
            </a: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i="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i="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i="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200" i="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p:txBody>
      </p:sp>
      <p:pic>
        <p:nvPicPr>
          <p:cNvPr id="5" name="Picture 4" descr="A screenshot of a cell phone&#10;&#10;Description automatically generated">
            <a:extLst>
              <a:ext uri="{FF2B5EF4-FFF2-40B4-BE49-F238E27FC236}">
                <a16:creationId xmlns:a16="http://schemas.microsoft.com/office/drawing/2014/main" id="{3134AD07-90A1-4187-9EC2-809DE6E4806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06635" y="289417"/>
            <a:ext cx="3777681" cy="2731752"/>
          </a:xfrm>
          <a:prstGeom prst="rect">
            <a:avLst/>
          </a:prstGeom>
        </p:spPr>
      </p:pic>
      <p:pic>
        <p:nvPicPr>
          <p:cNvPr id="2" name="Picture 1">
            <a:extLst>
              <a:ext uri="{FF2B5EF4-FFF2-40B4-BE49-F238E27FC236}">
                <a16:creationId xmlns:a16="http://schemas.microsoft.com/office/drawing/2014/main" id="{BCFB8A6B-7858-4BCB-A0CB-274FAC302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482" y="289418"/>
            <a:ext cx="3856945" cy="2731751"/>
          </a:xfrm>
          <a:prstGeom prst="rect">
            <a:avLst/>
          </a:prstGeom>
        </p:spPr>
      </p:pic>
      <p:pic>
        <p:nvPicPr>
          <p:cNvPr id="6" name="Picture 5">
            <a:extLst>
              <a:ext uri="{FF2B5EF4-FFF2-40B4-BE49-F238E27FC236}">
                <a16:creationId xmlns:a16="http://schemas.microsoft.com/office/drawing/2014/main" id="{FB539B69-5832-7B4E-A5BA-171A8BB0457B}"/>
              </a:ext>
            </a:extLst>
          </p:cNvPr>
          <p:cNvPicPr/>
          <p:nvPr/>
        </p:nvPicPr>
        <p:blipFill>
          <a:blip r:embed="rId5">
            <a:extLst>
              <a:ext uri="{28A0092B-C50C-407E-A947-70E740481C1C}">
                <a14:useLocalDpi xmlns:a14="http://schemas.microsoft.com/office/drawing/2010/main" val="0"/>
              </a:ext>
            </a:extLst>
          </a:blip>
          <a:stretch>
            <a:fillRect/>
          </a:stretch>
        </p:blipFill>
        <p:spPr>
          <a:xfrm>
            <a:off x="4192387" y="3637719"/>
            <a:ext cx="3457068" cy="2421659"/>
          </a:xfrm>
          <a:prstGeom prst="rect">
            <a:avLst/>
          </a:prstGeom>
        </p:spPr>
      </p:pic>
      <p:pic>
        <p:nvPicPr>
          <p:cNvPr id="7" name="Picture 6">
            <a:extLst>
              <a:ext uri="{FF2B5EF4-FFF2-40B4-BE49-F238E27FC236}">
                <a16:creationId xmlns:a16="http://schemas.microsoft.com/office/drawing/2014/main" id="{825E7EEF-15AF-D549-BCEF-FD6B1E9316CC}"/>
              </a:ext>
            </a:extLst>
          </p:cNvPr>
          <p:cNvPicPr/>
          <p:nvPr/>
        </p:nvPicPr>
        <p:blipFill>
          <a:blip r:embed="rId6">
            <a:extLst>
              <a:ext uri="{28A0092B-C50C-407E-A947-70E740481C1C}">
                <a14:useLocalDpi xmlns:a14="http://schemas.microsoft.com/office/drawing/2010/main" val="0"/>
              </a:ext>
            </a:extLst>
          </a:blip>
          <a:stretch>
            <a:fillRect/>
          </a:stretch>
        </p:blipFill>
        <p:spPr>
          <a:xfrm>
            <a:off x="7992327" y="3637719"/>
            <a:ext cx="3657600" cy="2421659"/>
          </a:xfrm>
          <a:prstGeom prst="rect">
            <a:avLst/>
          </a:prstGeom>
        </p:spPr>
      </p:pic>
      <p:graphicFrame>
        <p:nvGraphicFramePr>
          <p:cNvPr id="3" name="Table 2">
            <a:extLst>
              <a:ext uri="{FF2B5EF4-FFF2-40B4-BE49-F238E27FC236}">
                <a16:creationId xmlns:a16="http://schemas.microsoft.com/office/drawing/2014/main" id="{E609EE4E-3B36-E24A-906C-644C1A8F2AC1}"/>
              </a:ext>
            </a:extLst>
          </p:cNvPr>
          <p:cNvGraphicFramePr>
            <a:graphicFrameLocks noGrp="1"/>
          </p:cNvGraphicFramePr>
          <p:nvPr>
            <p:extLst>
              <p:ext uri="{D42A27DB-BD31-4B8C-83A1-F6EECF244321}">
                <p14:modId xmlns:p14="http://schemas.microsoft.com/office/powerpoint/2010/main" val="3504761457"/>
              </p:ext>
            </p:extLst>
          </p:nvPr>
        </p:nvGraphicFramePr>
        <p:xfrm>
          <a:off x="3716482" y="2990536"/>
          <a:ext cx="8128000" cy="457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5642610"/>
                    </a:ext>
                  </a:extLst>
                </a:gridCol>
                <a:gridCol w="4064000">
                  <a:extLst>
                    <a:ext uri="{9D8B030D-6E8A-4147-A177-3AD203B41FA5}">
                      <a16:colId xmlns:a16="http://schemas.microsoft.com/office/drawing/2014/main" val="2210132468"/>
                    </a:ext>
                  </a:extLst>
                </a:gridCol>
              </a:tblGrid>
              <a:tr h="0">
                <a:tc>
                  <a:txBody>
                    <a:bodyPr/>
                    <a:lstStyle/>
                    <a:p>
                      <a:pPr algn="ctr"/>
                      <a:r>
                        <a:rPr lang="en-US" sz="1200" i="1" dirty="0">
                          <a:solidFill>
                            <a:schemeClr val="bg1"/>
                          </a:solidFill>
                          <a:latin typeface="Calibri" panose="020F0502020204030204" pitchFamily="34" charset="0"/>
                          <a:cs typeface="Calibri" panose="020F0502020204030204" pitchFamily="34" charset="0"/>
                        </a:rPr>
                        <a:t>Model 1 (All Sentiments): Daily Returns and </a:t>
                      </a:r>
                      <a:r>
                        <a:rPr lang="en-US" sz="1200" i="1" dirty="0" err="1">
                          <a:solidFill>
                            <a:schemeClr val="bg1"/>
                          </a:solidFill>
                          <a:latin typeface="Calibri" panose="020F0502020204030204" pitchFamily="34" charset="0"/>
                          <a:cs typeface="Calibri" panose="020F0502020204030204" pitchFamily="34" charset="0"/>
                        </a:rPr>
                        <a:t>Textblob</a:t>
                      </a:r>
                      <a:r>
                        <a:rPr lang="en-US" sz="1200" i="1" dirty="0">
                          <a:solidFill>
                            <a:schemeClr val="bg1"/>
                          </a:solidFill>
                          <a:latin typeface="Calibri" panose="020F0502020204030204" pitchFamily="34" charset="0"/>
                          <a:cs typeface="Calibri" panose="020F0502020204030204" pitchFamily="34" charset="0"/>
                        </a:rPr>
                        <a:t> Lemmatized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i="1" dirty="0">
                          <a:solidFill>
                            <a:schemeClr val="bg1"/>
                          </a:solidFill>
                          <a:latin typeface="Calibri" panose="020F0502020204030204" pitchFamily="34" charset="0"/>
                          <a:cs typeface="Calibri" panose="020F0502020204030204" pitchFamily="34" charset="0"/>
                        </a:rPr>
                        <a:t>Model 2 (All Sentiments): Daily Returns and </a:t>
                      </a:r>
                      <a:r>
                        <a:rPr lang="en-US" sz="1200" i="1" dirty="0" err="1">
                          <a:solidFill>
                            <a:schemeClr val="bg1"/>
                          </a:solidFill>
                          <a:latin typeface="Calibri" panose="020F0502020204030204" pitchFamily="34" charset="0"/>
                          <a:cs typeface="Calibri" panose="020F0502020204030204" pitchFamily="34" charset="0"/>
                        </a:rPr>
                        <a:t>Textblob</a:t>
                      </a:r>
                      <a:r>
                        <a:rPr lang="en-US" sz="1200" i="1" dirty="0">
                          <a:solidFill>
                            <a:schemeClr val="bg1"/>
                          </a:solidFill>
                          <a:latin typeface="Calibri" panose="020F0502020204030204" pitchFamily="34" charset="0"/>
                          <a:cs typeface="Calibri" panose="020F0502020204030204" pitchFamily="34" charset="0"/>
                        </a:rPr>
                        <a:t> Lemmatized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66160438"/>
                  </a:ext>
                </a:extLst>
              </a:tr>
            </a:tbl>
          </a:graphicData>
        </a:graphic>
      </p:graphicFrame>
      <p:graphicFrame>
        <p:nvGraphicFramePr>
          <p:cNvPr id="9" name="Table 8">
            <a:extLst>
              <a:ext uri="{FF2B5EF4-FFF2-40B4-BE49-F238E27FC236}">
                <a16:creationId xmlns:a16="http://schemas.microsoft.com/office/drawing/2014/main" id="{2231B682-E4F5-8A4D-888D-9F91219EE535}"/>
              </a:ext>
            </a:extLst>
          </p:cNvPr>
          <p:cNvGraphicFramePr>
            <a:graphicFrameLocks noGrp="1"/>
          </p:cNvGraphicFramePr>
          <p:nvPr>
            <p:extLst>
              <p:ext uri="{D42A27DB-BD31-4B8C-83A1-F6EECF244321}">
                <p14:modId xmlns:p14="http://schemas.microsoft.com/office/powerpoint/2010/main" val="1717433642"/>
              </p:ext>
            </p:extLst>
          </p:nvPr>
        </p:nvGraphicFramePr>
        <p:xfrm>
          <a:off x="3716482" y="6157921"/>
          <a:ext cx="8128000" cy="274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5642610"/>
                    </a:ext>
                  </a:extLst>
                </a:gridCol>
                <a:gridCol w="4064000">
                  <a:extLst>
                    <a:ext uri="{9D8B030D-6E8A-4147-A177-3AD203B41FA5}">
                      <a16:colId xmlns:a16="http://schemas.microsoft.com/office/drawing/2014/main" val="2210132468"/>
                    </a:ext>
                  </a:extLst>
                </a:gridCol>
              </a:tblGrid>
              <a:tr h="0">
                <a:tc>
                  <a:txBody>
                    <a:bodyPr/>
                    <a:lstStyle/>
                    <a:p>
                      <a:pPr algn="ctr"/>
                      <a:r>
                        <a:rPr lang="en-US" sz="1200" i="1" dirty="0">
                          <a:solidFill>
                            <a:schemeClr val="bg1"/>
                          </a:solidFill>
                          <a:latin typeface="Calibri" panose="020F0502020204030204" pitchFamily="34" charset="0"/>
                          <a:cs typeface="Calibri" panose="020F0502020204030204" pitchFamily="34" charset="0"/>
                        </a:rPr>
                        <a:t>Model 1 (All Sentiments): Winner Feature per Iteration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i="1" dirty="0">
                          <a:solidFill>
                            <a:schemeClr val="bg1"/>
                          </a:solidFill>
                          <a:latin typeface="Calibri" panose="020F0502020204030204" pitchFamily="34" charset="0"/>
                          <a:cs typeface="Calibri" panose="020F0502020204030204" pitchFamily="34" charset="0"/>
                        </a:rPr>
                        <a:t>Model 2 (All Sentiments): Winner Feature per Iteration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66160438"/>
                  </a:ext>
                </a:extLst>
              </a:tr>
            </a:tbl>
          </a:graphicData>
        </a:graphic>
      </p:graphicFrame>
    </p:spTree>
    <p:extLst>
      <p:ext uri="{BB962C8B-B14F-4D97-AF65-F5344CB8AC3E}">
        <p14:creationId xmlns:p14="http://schemas.microsoft.com/office/powerpoint/2010/main" val="9365075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412624"/>
      </a:dk2>
      <a:lt2>
        <a:srgbClr val="E5E2E8"/>
      </a:lt2>
      <a:accent1>
        <a:srgbClr val="71B230"/>
      </a:accent1>
      <a:accent2>
        <a:srgbClr val="9CA722"/>
      </a:accent2>
      <a:accent3>
        <a:srgbClr val="C89837"/>
      </a:accent3>
      <a:accent4>
        <a:srgbClr val="C44F28"/>
      </a:accent4>
      <a:accent5>
        <a:srgbClr val="D63A54"/>
      </a:accent5>
      <a:accent6>
        <a:srgbClr val="C42883"/>
      </a:accent6>
      <a:hlink>
        <a:srgbClr val="C55252"/>
      </a:hlink>
      <a:folHlink>
        <a:srgbClr val="7F7F7F"/>
      </a:folHlink>
    </a:clrScheme>
    <a:fontScheme name="Slate">
      <a:maj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696</TotalTime>
  <Words>1253</Words>
  <Application>Microsoft Macintosh PowerPoint</Application>
  <PresentationFormat>Widescreen</PresentationFormat>
  <Paragraphs>200</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Courier New</vt:lpstr>
      <vt:lpstr>Goudy Old Style</vt:lpstr>
      <vt:lpstr>Segoe UI</vt:lpstr>
      <vt:lpstr>Times New Roman</vt:lpstr>
      <vt:lpstr>Wingdings</vt:lpstr>
      <vt:lpstr>Wingdings 2</vt:lpstr>
      <vt:lpstr>SlateVTI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Jatinder Singh</dc:creator>
  <cp:lastModifiedBy>Renae Martinez</cp:lastModifiedBy>
  <cp:revision>69</cp:revision>
  <dcterms:created xsi:type="dcterms:W3CDTF">2020-08-14T23:05:47Z</dcterms:created>
  <dcterms:modified xsi:type="dcterms:W3CDTF">2020-08-16T03:46:41Z</dcterms:modified>
</cp:coreProperties>
</file>